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7"/>
  </p:notesMasterIdLst>
  <p:sldIdLst>
    <p:sldId id="256" r:id="rId2"/>
    <p:sldId id="429" r:id="rId3"/>
    <p:sldId id="496" r:id="rId4"/>
    <p:sldId id="497" r:id="rId5"/>
    <p:sldId id="498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ig" initials="kai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FF0000"/>
    <a:srgbClr val="FFA3A3"/>
    <a:srgbClr val="99CCFF"/>
    <a:srgbClr val="FF7171"/>
    <a:srgbClr val="BBE0E3"/>
    <a:srgbClr val="E5E5F7"/>
    <a:srgbClr val="D7DE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0515" autoAdjust="0"/>
    <p:restoredTop sz="89850" autoAdjust="0"/>
  </p:normalViewPr>
  <p:slideViewPr>
    <p:cSldViewPr>
      <p:cViewPr>
        <p:scale>
          <a:sx n="125" d="100"/>
          <a:sy n="125" d="100"/>
        </p:scale>
        <p:origin x="-12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4597675-ED5D-4DA1-AB10-317C14FBAD6F}" type="datetimeFigureOut">
              <a:rPr lang="de-DE"/>
              <a:pPr>
                <a:defRPr/>
              </a:pPr>
              <a:t>29.01.2018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A69D33B-F5DC-4DA9-919F-618FA1647CD4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516688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3575" y="2130425"/>
            <a:ext cx="5541963" cy="506413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lvl="0"/>
            <a:r>
              <a:rPr lang="en-GB" noProof="0" dirty="0" smtClean="0"/>
              <a:t>Technical Design Document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3575" y="2997200"/>
            <a:ext cx="4208463" cy="550863"/>
          </a:xfrm>
        </p:spPr>
        <p:txBody>
          <a:bodyPr/>
          <a:lstStyle>
            <a:lvl1pPr marL="0" indent="0">
              <a:buFontTx/>
              <a:buNone/>
              <a:defRPr sz="2800" b="1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lvl="0"/>
            <a:endParaRPr lang="de-DE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2555875" y="6381750"/>
            <a:ext cx="36718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sz="1600" smtClean="0">
                <a:solidFill>
                  <a:srgbClr val="FFFFFF"/>
                </a:solidFill>
                <a:latin typeface="Calibri" pitchFamily="34" charset="0"/>
              </a:rPr>
              <a:t>Confidential and Proprietary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776864" cy="561975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 noProof="0" smtClean="0"/>
              <a:t>Titelmasterformat durch Klicken bearbeiten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908720"/>
            <a:ext cx="8280920" cy="511256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400"/>
            </a:lvl1pPr>
            <a:lvl2pPr marL="719138" indent="-363538">
              <a:defRPr sz="2400"/>
            </a:lvl2pPr>
            <a:lvl3pPr marL="1074738" indent="-355600"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885113" y="287338"/>
            <a:ext cx="863600" cy="549275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600"/>
            </a:lvl1pPr>
          </a:lstStyle>
          <a:p>
            <a:pPr>
              <a:defRPr/>
            </a:pPr>
            <a:fld id="{5889C2A2-D58C-42D4-B5DD-6A7D38D90CA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993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err="1" smtClean="0"/>
              <a:t>Titelmasterformat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durch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Klicken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bearbeiten</a:t>
            </a:r>
            <a:endParaRPr lang="en-GB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dirty="0" err="1" smtClean="0"/>
              <a:t>Textmasterformate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durch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Klicken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bearbeiten</a:t>
            </a:r>
            <a:endParaRPr lang="en-GB" altLang="en-US" noProof="0" dirty="0" smtClean="0"/>
          </a:p>
          <a:p>
            <a:pPr lvl="1"/>
            <a:r>
              <a:rPr lang="en-GB" altLang="en-US" noProof="0" dirty="0" err="1" smtClean="0"/>
              <a:t>Zweite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Ebene</a:t>
            </a:r>
            <a:endParaRPr lang="en-GB" altLang="en-US" noProof="0" dirty="0" smtClean="0"/>
          </a:p>
          <a:p>
            <a:pPr lvl="2"/>
            <a:r>
              <a:rPr lang="en-GB" altLang="en-US" noProof="0" dirty="0" err="1" smtClean="0"/>
              <a:t>Dritte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Ebene</a:t>
            </a:r>
            <a:endParaRPr lang="en-GB" altLang="en-US" noProof="0" dirty="0" smtClean="0"/>
          </a:p>
          <a:p>
            <a:pPr lvl="3"/>
            <a:r>
              <a:rPr lang="en-GB" altLang="en-US" noProof="0" dirty="0" err="1" smtClean="0"/>
              <a:t>Vierte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Ebene</a:t>
            </a:r>
            <a:endParaRPr lang="en-GB" altLang="en-US" noProof="0" dirty="0" smtClean="0"/>
          </a:p>
          <a:p>
            <a:pPr lvl="4"/>
            <a:r>
              <a:rPr lang="en-GB" altLang="en-US" noProof="0" dirty="0" err="1" smtClean="0"/>
              <a:t>Fünfte</a:t>
            </a:r>
            <a:r>
              <a:rPr lang="en-GB" altLang="en-US" noProof="0" dirty="0" smtClean="0"/>
              <a:t> </a:t>
            </a:r>
            <a:r>
              <a:rPr lang="en-GB" altLang="en-US" noProof="0" dirty="0" err="1" smtClean="0"/>
              <a:t>Ebene</a:t>
            </a:r>
            <a:endParaRPr lang="en-GB" altLang="en-US" noProof="0" dirty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GB" err="1"/>
              <a:t>dddd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27988" y="260350"/>
            <a:ext cx="7302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000" b="1">
                <a:latin typeface="Calibri" pitchFamily="34" charset="0"/>
              </a:defRPr>
            </a:lvl1pPr>
          </a:lstStyle>
          <a:p>
            <a:pPr>
              <a:defRPr/>
            </a:pPr>
            <a:fld id="{5DDED233-3C0E-4903-B76F-E1A5B7934E2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3575" y="2827338"/>
            <a:ext cx="5541963" cy="1296987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GB" altLang="en-US" sz="4000" dirty="0" smtClean="0"/>
              <a:t>Training Plan</a:t>
            </a:r>
            <a:endParaRPr lang="en-GB" alt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3575" y="4365625"/>
            <a:ext cx="5400675" cy="93558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TAST  (Test Automation System Tool)</a:t>
            </a:r>
            <a:endParaRPr lang="en-GB" altLang="en-US" dirty="0" smtClean="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07950" y="6191250"/>
            <a:ext cx="2951882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GB" altLang="en-US" sz="1600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en-US" sz="1600" dirty="0" smtClean="0">
                <a:solidFill>
                  <a:schemeClr val="bg1"/>
                </a:solidFill>
                <a:latin typeface="Calibri" pitchFamily="34" charset="0"/>
              </a:rPr>
              <a:t>Version</a:t>
            </a:r>
            <a:r>
              <a:rPr lang="en-GB" altLang="en-US" sz="1600" dirty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n-GB" altLang="en-US" sz="1600" dirty="0" smtClean="0">
                <a:solidFill>
                  <a:schemeClr val="bg1"/>
                </a:solidFill>
                <a:latin typeface="Calibri" pitchFamily="34" charset="0"/>
              </a:rPr>
              <a:t>1.0</a:t>
            </a:r>
            <a:endParaRPr lang="en-GB" altLang="en-US" sz="1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03575" y="2205038"/>
            <a:ext cx="4208463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800" b="1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n-GB" b="0" kern="0" dirty="0" smtClean="0"/>
              <a:t>Santander Consumer Bank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3203575" y="6021388"/>
            <a:ext cx="482441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GB" altLang="en-US" sz="1600" dirty="0" smtClean="0">
                <a:solidFill>
                  <a:schemeClr val="bg1"/>
                </a:solidFill>
                <a:latin typeface="Calibri" pitchFamily="34" charset="0"/>
              </a:rPr>
              <a:t>Madrid, </a:t>
            </a:r>
            <a:r>
              <a:rPr lang="en-GB" altLang="en-US" sz="1600" dirty="0" smtClean="0">
                <a:solidFill>
                  <a:schemeClr val="bg1"/>
                </a:solidFill>
                <a:latin typeface="Calibri" pitchFamily="34" charset="0"/>
              </a:rPr>
              <a:t>29</a:t>
            </a:r>
            <a:r>
              <a:rPr lang="en-GB" altLang="en-US" sz="1600" baseline="30000" dirty="0" smtClean="0">
                <a:solidFill>
                  <a:schemeClr val="bg1"/>
                </a:solidFill>
                <a:latin typeface="Calibri" pitchFamily="34" charset="0"/>
              </a:rPr>
              <a:t>th</a:t>
            </a:r>
            <a:r>
              <a:rPr lang="en-GB" altLang="en-US" sz="1600" dirty="0" smtClean="0">
                <a:solidFill>
                  <a:schemeClr val="bg1"/>
                </a:solidFill>
                <a:latin typeface="Calibri" pitchFamily="34" charset="0"/>
              </a:rPr>
              <a:t> January 2018</a:t>
            </a:r>
            <a:endParaRPr lang="en-GB" alt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</a:pPr>
            <a:endParaRPr lang="en-GB" altLang="en-US" sz="16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395536" y="0"/>
            <a:ext cx="7138988" cy="561975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TAST Training Program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884368" y="0"/>
            <a:ext cx="863600" cy="549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50AD53C-55DA-4C9F-BAF8-42FCC43E3FCB}" type="slidenum">
              <a:rPr lang="en-GB" altLang="en-US" smtClean="0">
                <a:solidFill>
                  <a:srgbClr val="FF0000"/>
                </a:solidFill>
              </a:rPr>
              <a:pPr/>
              <a:t>2</a:t>
            </a:fld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39681" y="980728"/>
            <a:ext cx="8421687" cy="518477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18396" y="592872"/>
          <a:ext cx="8227094" cy="29356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2918"/>
                <a:gridCol w="1584176"/>
              </a:tblGrid>
              <a:tr h="339777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PROGRAM FOR TECHNICAL TEAMS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1,31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/>
                        <a:t>General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0,06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Technical design of TAST: requirements and proposed solution</a:t>
                      </a:r>
                      <a:endParaRPr lang="en-US" sz="160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0,13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Graphical representation of the technical solution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0,44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 err="1"/>
                        <a:t>Infrastructure</a:t>
                      </a:r>
                      <a:r>
                        <a:rPr lang="es-ES" sz="1600" dirty="0"/>
                        <a:t> and </a:t>
                      </a:r>
                      <a:r>
                        <a:rPr lang="es-ES" sz="1600" dirty="0" err="1"/>
                        <a:t>Connectivity</a:t>
                      </a:r>
                      <a:r>
                        <a:rPr lang="es-ES" sz="1600" dirty="0"/>
                        <a:t> </a:t>
                      </a:r>
                      <a:r>
                        <a:rPr lang="es-ES" sz="1600" dirty="0" err="1"/>
                        <a:t>Components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0,38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/>
                        <a:t>General </a:t>
                      </a:r>
                      <a:r>
                        <a:rPr lang="es-ES" sz="1600" dirty="0" err="1"/>
                        <a:t>Services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0,25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 err="1"/>
                        <a:t>Risks</a:t>
                      </a:r>
                      <a:r>
                        <a:rPr lang="es-ES" sz="1600" dirty="0"/>
                        <a:t> and </a:t>
                      </a:r>
                      <a:r>
                        <a:rPr lang="es-ES" sz="1600" dirty="0" err="1"/>
                        <a:t>Dependencies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0,04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 err="1"/>
                        <a:t>References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0,02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18396" y="3689216"/>
          <a:ext cx="8208912" cy="23140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73884"/>
                <a:gridCol w="1535028"/>
              </a:tblGrid>
              <a:tr h="459864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PROGRAM FOR USERS WITH 'Test Executor' ROLE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0,63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/>
                        <a:t>General</a:t>
                      </a:r>
                      <a:endParaRPr lang="es-ES" sz="160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0,06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/>
                        <a:t>TAST </a:t>
                      </a:r>
                      <a:r>
                        <a:rPr lang="es-ES" sz="1600" dirty="0" err="1"/>
                        <a:t>menu</a:t>
                      </a:r>
                      <a:r>
                        <a:rPr lang="es-ES" sz="1600" dirty="0"/>
                        <a:t> </a:t>
                      </a:r>
                      <a:r>
                        <a:rPr lang="es-ES" sz="1600" dirty="0" err="1"/>
                        <a:t>options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0,03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/>
                        <a:t>Dashboard</a:t>
                      </a:r>
                      <a:endParaRPr lang="es-ES" sz="160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0,03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 err="1"/>
                        <a:t>Running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0,25 </a:t>
                      </a:r>
                      <a:r>
                        <a:rPr lang="es-ES" sz="1600" dirty="0" err="1" smtClean="0"/>
                        <a:t>days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600" dirty="0" err="1"/>
                        <a:t>Results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2 </a:t>
                      </a:r>
                      <a:r>
                        <a:rPr lang="es-ES" sz="1600" dirty="0" err="1" smtClean="0"/>
                        <a:t>hours</a:t>
                      </a:r>
                      <a:endParaRPr lang="es-ES" sz="1600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9762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395536" y="0"/>
            <a:ext cx="7138988" cy="561975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TAST Training Program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884368" y="0"/>
            <a:ext cx="863600" cy="549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50AD53C-55DA-4C9F-BAF8-42FCC43E3FCB}" type="slidenum">
              <a:rPr lang="en-GB" altLang="en-US" smtClean="0">
                <a:solidFill>
                  <a:srgbClr val="FF0000"/>
                </a:solidFill>
              </a:rPr>
              <a:pPr/>
              <a:t>3</a:t>
            </a:fld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39681" y="980728"/>
            <a:ext cx="8421687" cy="518477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18396" y="592872"/>
          <a:ext cx="8227094" cy="407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2918"/>
                <a:gridCol w="1584176"/>
              </a:tblGrid>
              <a:tr h="339777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TRAINING PROGRAM FOR USERS WITH 'Admin' ROLE</a:t>
                      </a:r>
                      <a:endParaRPr lang="en-U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2,13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General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TAST menu options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0,02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Dashboard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0,02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Settings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0,02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Customize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0,13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User Roles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Modeling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1,19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s-ES" dirty="0"/>
                        <a:t>GUI HTML </a:t>
                      </a:r>
                      <a:r>
                        <a:rPr lang="es-ES" dirty="0" err="1"/>
                        <a:t>Client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0,13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Running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0,25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Results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 </a:t>
                      </a:r>
                      <a:r>
                        <a:rPr lang="es-ES" dirty="0" err="1" smtClean="0"/>
                        <a:t>hours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9762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395536" y="0"/>
            <a:ext cx="7138988" cy="561975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TAST Training Program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884368" y="0"/>
            <a:ext cx="863600" cy="549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50AD53C-55DA-4C9F-BAF8-42FCC43E3FCB}" type="slidenum">
              <a:rPr lang="en-GB" altLang="en-US" smtClean="0">
                <a:solidFill>
                  <a:srgbClr val="FF0000"/>
                </a:solidFill>
              </a:rPr>
              <a:pPr/>
              <a:t>4</a:t>
            </a:fld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39681" y="980728"/>
            <a:ext cx="8421687" cy="518477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18396" y="592872"/>
          <a:ext cx="8227094" cy="2219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2918"/>
                <a:gridCol w="1584176"/>
              </a:tblGrid>
              <a:tr h="339777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PROGRAM FOR USERS WITH 'Test Executor' ROLE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0,63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General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TAST </a:t>
                      </a:r>
                      <a:r>
                        <a:rPr lang="es-ES" dirty="0" err="1"/>
                        <a:t>menu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options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Dashboard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Running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0,25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Results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 </a:t>
                      </a:r>
                      <a:r>
                        <a:rPr lang="es-ES" dirty="0" err="1" smtClean="0"/>
                        <a:t>hours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18396" y="3620636"/>
          <a:ext cx="8208912" cy="19432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73884"/>
                <a:gridCol w="1535028"/>
              </a:tblGrid>
              <a:tr h="459864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PROGRAM FOR USERS WITH 'Test Viewer' ROLE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0,38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General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TAST </a:t>
                      </a:r>
                      <a:r>
                        <a:rPr lang="es-ES" dirty="0" err="1"/>
                        <a:t>menu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options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Dashboard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Results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 </a:t>
                      </a:r>
                      <a:r>
                        <a:rPr lang="es-ES" dirty="0" err="1" smtClean="0"/>
                        <a:t>hours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9762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395536" y="0"/>
            <a:ext cx="7138988" cy="561975"/>
          </a:xfrm>
        </p:spPr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TAST Training Program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884368" y="0"/>
            <a:ext cx="863600" cy="549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C50AD53C-55DA-4C9F-BAF8-42FCC43E3FCB}" type="slidenum">
              <a:rPr lang="en-GB" altLang="en-US" smtClean="0">
                <a:solidFill>
                  <a:srgbClr val="FF0000"/>
                </a:solidFill>
              </a:rPr>
              <a:pPr/>
              <a:t>5</a:t>
            </a:fld>
            <a:endParaRPr lang="en-GB" altLang="en-US" dirty="0" smtClean="0">
              <a:solidFill>
                <a:srgbClr val="FF0000"/>
              </a:solidFill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39681" y="980728"/>
            <a:ext cx="8421687" cy="518477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18396" y="592872"/>
          <a:ext cx="8227094" cy="407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2918"/>
                <a:gridCol w="1584176"/>
              </a:tblGrid>
              <a:tr h="339777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PROGRAM FOR USERS WITH 'Test Modeler' ROLE</a:t>
                      </a:r>
                      <a:endParaRPr lang="en-US" sz="1600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1,91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General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TAST </a:t>
                      </a:r>
                      <a:r>
                        <a:rPr lang="es-ES" dirty="0" err="1"/>
                        <a:t>menu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options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Dashboard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0,06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Modeling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1,09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s-ES" dirty="0"/>
                        <a:t>UML </a:t>
                      </a:r>
                      <a:r>
                        <a:rPr lang="es-ES" dirty="0" err="1"/>
                        <a:t>Diagram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0,97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es-ES" dirty="0"/>
                        <a:t>TSD Management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0,13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GUI HTML Client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0,13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/>
                        <a:t>Running</a:t>
                      </a:r>
                      <a:endParaRPr lang="es-ES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0,25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/>
                        <a:t>Test Set Management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0,25 </a:t>
                      </a:r>
                      <a:r>
                        <a:rPr lang="es-ES" dirty="0" err="1" smtClean="0"/>
                        <a:t>days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dirty="0" err="1"/>
                        <a:t>Results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2 </a:t>
                      </a:r>
                      <a:r>
                        <a:rPr lang="es-ES" dirty="0" err="1" smtClean="0"/>
                        <a:t>hours</a:t>
                      </a:r>
                      <a:endParaRPr lang="es-ES" dirty="0">
                        <a:latin typeface="Liberation San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9762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258</Words>
  <Application>Microsoft Office PowerPoint</Application>
  <PresentationFormat>Presentación en pantalla (4:3)</PresentationFormat>
  <Paragraphs>120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Benutzerdefiniertes Design</vt:lpstr>
      <vt:lpstr>Training Plan</vt:lpstr>
      <vt:lpstr>TAST Training Program</vt:lpstr>
      <vt:lpstr>TAST Training Program</vt:lpstr>
      <vt:lpstr>TAST Training Program</vt:lpstr>
      <vt:lpstr>TAST Training Program</vt:lpstr>
    </vt:vector>
  </TitlesOfParts>
  <Company>CC-ITS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</dc:title>
  <dc:creator>EBELP</dc:creator>
  <cp:lastModifiedBy>ERAGS</cp:lastModifiedBy>
  <cp:revision>1212</cp:revision>
  <dcterms:created xsi:type="dcterms:W3CDTF">2013-02-25T10:24:46Z</dcterms:created>
  <dcterms:modified xsi:type="dcterms:W3CDTF">2018-01-29T16:32:29Z</dcterms:modified>
</cp:coreProperties>
</file>